
<file path=[Content_Types].xml><?xml version="1.0" encoding="utf-8"?>
<Types xmlns="http://schemas.openxmlformats.org/package/2006/content-types">
  <Default Extension="xlsm" ContentType="application/vnd.ms-excel.sheet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nren_nas\&#36899;&#25658;&#25512;&#36914;&#37096;&#38272;\02&#22320;&#22495;&#20132;&#27969;&#21332;&#21147;&#20250;\&#20250;&#21729;&#20225;&#26989;&#35370;&#21839;\2021%20%20&#12450;&#12531;&#12465;&#12540;&#12488;\&#38598;&#35336;\&#9679;&#22320;&#22495;&#20132;&#27969;&#21332;&#21147;&#20250;&#12450;&#12531;&#12465;&#12540;&#12488;&#38598;&#35336;shuukei2021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nren_nas\&#36899;&#25658;&#25512;&#36914;&#37096;&#38272;\02&#22320;&#22495;&#20132;&#27969;&#21332;&#21147;&#20250;\&#20250;&#21729;&#20225;&#26989;&#35370;&#21839;\2021%20%20&#12450;&#12531;&#12465;&#12540;&#12488;\&#38598;&#35336;\&#9679;&#22320;&#22495;&#20132;&#27969;&#21332;&#21147;&#20250;&#12450;&#12531;&#12465;&#12540;&#12488;&#38598;&#35336;shuukei2021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9061299508224835E-2"/>
          <c:y val="9.8693162250004213E-2"/>
          <c:w val="0.45801085795015745"/>
          <c:h val="0.77882478268900879"/>
        </c:manualLayout>
      </c:layout>
      <c:pieChart>
        <c:varyColors val="1"/>
        <c:ser>
          <c:idx val="0"/>
          <c:order val="0"/>
          <c:tx>
            <c:strRef>
              <c:f>グラフ!$D$160</c:f>
              <c:strCache>
                <c:ptCount val="1"/>
                <c:pt idx="0">
                  <c:v>問12：岐阜大学での技術相談・共同研究活性化のＫＦＳ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F33-458E-9C74-9B6B819728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F33-458E-9C74-9B6B819728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F33-458E-9C74-9B6B819728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F33-458E-9C74-9B6B819728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F33-458E-9C74-9B6B819728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F33-458E-9C74-9B6B819728C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F33-458E-9C74-9B6B819728C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グラフ!$B$161:$C$167</c:f>
              <c:multiLvlStrCache>
                <c:ptCount val="7"/>
                <c:lvl>
                  <c:pt idx="0">
                    <c:v>岐阜大学の研究シーズ紹介</c:v>
                  </c:pt>
                  <c:pt idx="1">
                    <c:v>岐阜大学の教員の研究紹介</c:v>
                  </c:pt>
                  <c:pt idx="2">
                    <c:v>窓口の明確化</c:v>
                  </c:pt>
                  <c:pt idx="3">
                    <c:v>続きやルールの明確化・簡素化</c:v>
                  </c:pt>
                  <c:pt idx="4">
                    <c:v>価格(相場)が事前に知りたい</c:v>
                  </c:pt>
                  <c:pt idx="5">
                    <c:v>教員や研究内容のデーターベース化</c:v>
                  </c:pt>
                  <c:pt idx="6">
                    <c:v>その他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</c:lvl>
              </c:multiLvlStrCache>
            </c:multiLvlStrRef>
          </c:cat>
          <c:val>
            <c:numRef>
              <c:f>グラフ!$D$161:$D$167</c:f>
              <c:numCache>
                <c:formatCode>General</c:formatCode>
                <c:ptCount val="7"/>
                <c:pt idx="0">
                  <c:v>32</c:v>
                </c:pt>
                <c:pt idx="1">
                  <c:v>26</c:v>
                </c:pt>
                <c:pt idx="2">
                  <c:v>9</c:v>
                </c:pt>
                <c:pt idx="3">
                  <c:v>7</c:v>
                </c:pt>
                <c:pt idx="4">
                  <c:v>10</c:v>
                </c:pt>
                <c:pt idx="5">
                  <c:v>19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F33-458E-9C74-9B6B819728C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55336123582917196"/>
          <c:y val="0.23924998328249666"/>
          <c:w val="0.40369268422879528"/>
          <c:h val="0.5231370246022062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3917644295845162E-2"/>
          <c:y val="9.8693183297890064E-2"/>
          <c:w val="0.45801085795015745"/>
          <c:h val="0.77882478268900879"/>
        </c:manualLayout>
      </c:layout>
      <c:pieChart>
        <c:varyColors val="1"/>
        <c:ser>
          <c:idx val="0"/>
          <c:order val="0"/>
          <c:tx>
            <c:strRef>
              <c:f>グラフ!$D$147</c:f>
              <c:strCache>
                <c:ptCount val="1"/>
                <c:pt idx="0">
                  <c:v>問11：岐阜大学・地域交流協力会で良かったサービス(複数回答可)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E5-40EB-A36B-34DCA2DF8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CE5-40EB-A36B-34DCA2DF8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CE5-40EB-A36B-34DCA2DF8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CE5-40EB-A36B-34DCA2DF8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CE5-40EB-A36B-34DCA2DF8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CE5-40EB-A36B-34DCA2DF8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CE5-40EB-A36B-34DCA2DF88E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CE5-40EB-A36B-34DCA2DF88E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CE5-40EB-A36B-34DCA2DF88E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グラフ!$B$148:$C$156</c:f>
              <c:multiLvlStrCache>
                <c:ptCount val="9"/>
                <c:lvl>
                  <c:pt idx="0">
                    <c:v>講演会</c:v>
                  </c:pt>
                  <c:pt idx="1">
                    <c:v>技術交流研究会の成果発表会</c:v>
                  </c:pt>
                  <c:pt idx="2">
                    <c:v>岐阜大学フェア</c:v>
                  </c:pt>
                  <c:pt idx="3">
                    <c:v>企業様向け出前セミナー</c:v>
                  </c:pt>
                  <c:pt idx="4">
                    <c:v>ラボツアー</c:v>
                  </c:pt>
                  <c:pt idx="5">
                    <c:v>技術相談</c:v>
                  </c:pt>
                  <c:pt idx="6">
                    <c:v>共同研究</c:v>
                  </c:pt>
                  <c:pt idx="7">
                    <c:v>技術的支援や助言・科学的評価</c:v>
                  </c:pt>
                  <c:pt idx="8">
                    <c:v>その他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</c:lvl>
              </c:multiLvlStrCache>
            </c:multiLvlStrRef>
          </c:cat>
          <c:val>
            <c:numRef>
              <c:f>グラフ!$D$148:$D$156</c:f>
              <c:numCache>
                <c:formatCode>General</c:formatCode>
                <c:ptCount val="9"/>
                <c:pt idx="0">
                  <c:v>25</c:v>
                </c:pt>
                <c:pt idx="1">
                  <c:v>11</c:v>
                </c:pt>
                <c:pt idx="2">
                  <c:v>12</c:v>
                </c:pt>
                <c:pt idx="3">
                  <c:v>7</c:v>
                </c:pt>
                <c:pt idx="4">
                  <c:v>16</c:v>
                </c:pt>
                <c:pt idx="5">
                  <c:v>12</c:v>
                </c:pt>
                <c:pt idx="6">
                  <c:v>20</c:v>
                </c:pt>
                <c:pt idx="7">
                  <c:v>13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CE5-40EB-A36B-34DCA2DF88E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336123582917196"/>
          <c:y val="0.23924998328249666"/>
          <c:w val="0.40369268422879528"/>
          <c:h val="0.5231370246022062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38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26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74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5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18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88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52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39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94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4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65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8C20-B63B-4E78-9854-CD255D8D7155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CC15-CAA5-4446-B397-D30C63E52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42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4.emf"/><Relationship Id="rId5" Type="http://schemas.openxmlformats.org/officeDocument/2006/relationships/package" Target="../embeddings/Microsoft_Excel____________.xlsm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7080" y="1569403"/>
            <a:ext cx="7772400" cy="2387600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２０２２年度西濃圏域</a:t>
            </a:r>
            <a:br>
              <a:rPr kumimoji="1" lang="ja-JP" altLang="en-US" sz="4800" dirty="0" smtClean="0"/>
            </a:br>
            <a:r>
              <a:rPr kumimoji="1" lang="ja-JP" altLang="en-US" sz="4800" dirty="0" smtClean="0"/>
              <a:t>岐阜大学</a:t>
            </a:r>
            <a:r>
              <a:rPr lang="ja-JP" altLang="en-US" sz="4800" dirty="0" smtClean="0"/>
              <a:t>地域交流協力会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800" dirty="0" smtClean="0"/>
              <a:t>会員企業訪問まとめ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81040" y="5527040"/>
            <a:ext cx="2941320" cy="990600"/>
          </a:xfrm>
        </p:spPr>
        <p:txBody>
          <a:bodyPr/>
          <a:lstStyle/>
          <a:p>
            <a:r>
              <a:rPr kumimoji="1" lang="ja-JP" altLang="en-US" dirty="0" smtClean="0"/>
              <a:t>２０２３年３月９日</a:t>
            </a:r>
          </a:p>
          <a:p>
            <a:r>
              <a:rPr lang="ja-JP" altLang="en-US" dirty="0" smtClean="0"/>
              <a:t>協力会事務局　坪井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89687" y="208229"/>
            <a:ext cx="19736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岐阜大学地域交流協力会</a:t>
            </a:r>
          </a:p>
          <a:p>
            <a:pPr algn="ctr"/>
            <a:r>
              <a:rPr lang="ja-JP" altLang="en-US" sz="1200" b="1" dirty="0"/>
              <a:t>産</a:t>
            </a:r>
            <a:r>
              <a:rPr lang="ja-JP" altLang="en-US" sz="1200" b="1" dirty="0" smtClean="0"/>
              <a:t>官学連携推進本部</a:t>
            </a:r>
          </a:p>
          <a:p>
            <a:pPr algn="ctr"/>
            <a:r>
              <a:rPr lang="ja-JP" altLang="en-US" sz="1200" b="1" dirty="0" smtClean="0"/>
              <a:t>以外への開示不可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17371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1069" y="814142"/>
            <a:ext cx="47974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/>
              <a:t>　　・調査圏域は西濃圏域　３７社　</a:t>
            </a:r>
          </a:p>
          <a:p>
            <a:pPr>
              <a:lnSpc>
                <a:spcPct val="15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・調査対象期間　２０２２／７～２０２２／２ </a:t>
            </a:r>
          </a:p>
          <a:p>
            <a:pPr>
              <a:lnSpc>
                <a:spcPct val="150000"/>
              </a:lnSpc>
            </a:pPr>
            <a:r>
              <a:rPr kumimoji="1" lang="ja-JP" altLang="en-US" sz="1200" dirty="0" smtClean="0"/>
              <a:t>　　・各コーディネーターが分担して会員企業を直接訪問が原則。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但し、来学の機会にヒアリングしたり、Ｗｅｂ上での対応もあり。</a:t>
            </a:r>
            <a:endParaRPr kumimoji="1" lang="ja-JP" altLang="en-US" sz="1200" dirty="0" smtClean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・</a:t>
            </a:r>
            <a:r>
              <a:rPr kumimoji="1" lang="ja-JP" altLang="en-US" sz="1200" dirty="0" smtClean="0"/>
              <a:t>会員企業</a:t>
            </a:r>
            <a:r>
              <a:rPr lang="ja-JP" altLang="en-US" sz="1200" dirty="0"/>
              <a:t>に事前にアンケート用紙を配布の上</a:t>
            </a:r>
            <a:r>
              <a:rPr lang="ja-JP" altLang="en-US" sz="1200" dirty="0" smtClean="0"/>
              <a:t>、</a:t>
            </a:r>
            <a:r>
              <a:rPr kumimoji="1" lang="ja-JP" altLang="en-US" sz="1200" dirty="0" smtClean="0"/>
              <a:t>ヒアリングを行い、</a:t>
            </a:r>
          </a:p>
          <a:p>
            <a:pPr>
              <a:lnSpc>
                <a:spcPct val="15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</a:t>
            </a:r>
            <a:r>
              <a:rPr kumimoji="1" lang="ja-JP" altLang="en-US" sz="1200" dirty="0" smtClean="0"/>
              <a:t>コーディネーターが</a:t>
            </a:r>
            <a:r>
              <a:rPr lang="ja-JP" altLang="en-US" sz="1200" dirty="0"/>
              <a:t>添付の</a:t>
            </a:r>
            <a:r>
              <a:rPr lang="ja-JP" altLang="en-US" sz="1200" dirty="0" smtClean="0"/>
              <a:t>調査票に記入</a:t>
            </a:r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・会員企業の各連絡先に訪問を依頼。当日の対応者は会員企業</a:t>
            </a:r>
          </a:p>
          <a:p>
            <a:pPr>
              <a:lnSpc>
                <a:spcPct val="15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</a:t>
            </a:r>
            <a:r>
              <a:rPr kumimoji="1" lang="ja-JP" altLang="en-US" sz="1200" dirty="0" smtClean="0"/>
              <a:t>に一任</a:t>
            </a:r>
            <a:r>
              <a:rPr lang="ja-JP" altLang="en-US" sz="1200" dirty="0" smtClean="0"/>
              <a:t>のため、代表者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社長等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が回答の場合と連絡担当者が</a:t>
            </a:r>
          </a:p>
          <a:p>
            <a:pPr>
              <a:lnSpc>
                <a:spcPct val="15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回答の場合あり。</a:t>
            </a:r>
          </a:p>
          <a:p>
            <a:pPr>
              <a:lnSpc>
                <a:spcPct val="150000"/>
              </a:lnSpc>
            </a:pPr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</a:t>
            </a:r>
            <a:r>
              <a:rPr lang="ja-JP" altLang="en-US" sz="1200" dirty="0" smtClean="0"/>
              <a:t>・訪問予定は３７社であったが、</a:t>
            </a:r>
            <a:r>
              <a:rPr lang="en-US" altLang="ja-JP" sz="1200" dirty="0" smtClean="0"/>
              <a:t>Web</a:t>
            </a:r>
            <a:r>
              <a:rPr lang="ja-JP" altLang="en-US" sz="1200" dirty="0" smtClean="0"/>
              <a:t>上での対応会社もあり。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1069" y="159240"/>
            <a:ext cx="14395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調査方法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0470" y="3957832"/>
            <a:ext cx="250781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訪問会員と担当ＣＤ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5600" y="4391516"/>
            <a:ext cx="445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dirty="0" smtClean="0"/>
              <a:t>・</a:t>
            </a:r>
            <a:r>
              <a:rPr kumimoji="1" lang="ja-JP" altLang="en-US" sz="1200" dirty="0" smtClean="0"/>
              <a:t>訪問対象会員企業は右表の</a:t>
            </a:r>
            <a:r>
              <a:rPr lang="ja-JP" altLang="en-US" sz="1200" dirty="0" smtClean="0"/>
              <a:t>３７社。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/>
              <a:t>・原則は担当ＣＤが１名で訪問。</a:t>
            </a:r>
          </a:p>
          <a:p>
            <a:pPr>
              <a:lnSpc>
                <a:spcPct val="150000"/>
              </a:lnSpc>
            </a:pPr>
            <a:r>
              <a:rPr kumimoji="1" lang="ja-JP" altLang="en-US" sz="1200" dirty="0" smtClean="0"/>
              <a:t>・圏域の振り分けは原則として本社</a:t>
            </a:r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本店</a:t>
            </a:r>
            <a:r>
              <a:rPr kumimoji="1" lang="en-US" altLang="ja-JP" sz="1200" dirty="0" smtClean="0"/>
              <a:t>)</a:t>
            </a:r>
            <a:r>
              <a:rPr kumimoji="1" lang="ja-JP" altLang="en-US" sz="1200" dirty="0" smtClean="0"/>
              <a:t>の所在地で判断。但し、</a:t>
            </a:r>
          </a:p>
          <a:p>
            <a:pPr>
              <a:lnSpc>
                <a:spcPct val="15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事業場として会員登録の場合はその事業場の所在地で判断。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0470" y="5755776"/>
            <a:ext cx="250781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具体的な回答結果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7520" y="6278878"/>
            <a:ext cx="3677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・次ページ以降に具体的な回答結果を示す。</a:t>
            </a:r>
            <a:endParaRPr kumimoji="1" lang="ja-JP" altLang="en-US" sz="12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502" y="248295"/>
            <a:ext cx="3986594" cy="640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1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97" y="149087"/>
            <a:ext cx="4245906" cy="231697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96" y="2365511"/>
            <a:ext cx="4260257" cy="236551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096" y="4482548"/>
            <a:ext cx="4245907" cy="237545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8042" y="149087"/>
            <a:ext cx="4146858" cy="270344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8042" y="2988664"/>
            <a:ext cx="4146858" cy="135919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8042" y="4482547"/>
            <a:ext cx="4146858" cy="216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0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93" y="526773"/>
            <a:ext cx="4596257" cy="255501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93" y="3199056"/>
            <a:ext cx="4589559" cy="343854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4519" y="924338"/>
            <a:ext cx="3987373" cy="156542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5980" y="3377744"/>
            <a:ext cx="3935912" cy="304140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52939" y="526773"/>
            <a:ext cx="31109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問</a:t>
            </a:r>
            <a:r>
              <a:rPr lang="en-US" altLang="ja-JP" sz="900" b="1" dirty="0"/>
              <a:t>4-1</a:t>
            </a:r>
            <a:r>
              <a:rPr lang="ja-JP" altLang="en-US" sz="900" b="1" dirty="0"/>
              <a:t>：岐阜大学・地域交流協力会の窓口や制度への理解</a:t>
            </a:r>
            <a:endParaRPr kumimoji="1" lang="ja-JP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408995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85" y="79514"/>
            <a:ext cx="4310457" cy="239879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35" y="2236691"/>
            <a:ext cx="4329008" cy="2409357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1621" y="198782"/>
            <a:ext cx="4172255" cy="169486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5496" y="2236691"/>
            <a:ext cx="4139524" cy="201418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1621" y="4646048"/>
            <a:ext cx="4133399" cy="201120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235" y="4399537"/>
            <a:ext cx="4329007" cy="240368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65922" y="4438951"/>
            <a:ext cx="21468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問</a:t>
            </a:r>
            <a:r>
              <a:rPr lang="en-US" altLang="ja-JP" sz="900" b="1" dirty="0"/>
              <a:t>7</a:t>
            </a:r>
            <a:r>
              <a:rPr lang="ja-JP" altLang="en-US" sz="900" b="1" dirty="0"/>
              <a:t>：地域交流協力会の情報展開</a:t>
            </a:r>
            <a:endParaRPr kumimoji="1" lang="ja-JP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93853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62" y="65731"/>
            <a:ext cx="4329007" cy="2409114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503" y="65731"/>
            <a:ext cx="3727174" cy="241251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06" y="2244403"/>
            <a:ext cx="4324663" cy="240127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662" y="4392335"/>
            <a:ext cx="4329007" cy="2403689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9503" y="2500825"/>
            <a:ext cx="3727174" cy="181354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9503" y="4392334"/>
            <a:ext cx="3727174" cy="2412511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705678" y="2266123"/>
            <a:ext cx="3409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問</a:t>
            </a:r>
            <a:r>
              <a:rPr lang="en-US" altLang="ja-JP" sz="900" b="1" dirty="0"/>
              <a:t>9</a:t>
            </a:r>
            <a:r>
              <a:rPr lang="ja-JP" altLang="en-US" sz="900" b="1" dirty="0"/>
              <a:t>：地域交流協力会からの情報発信方法について</a:t>
            </a:r>
            <a:r>
              <a:rPr lang="en-US" altLang="ja-JP" sz="900" b="1" dirty="0"/>
              <a:t>(</a:t>
            </a:r>
            <a:r>
              <a:rPr lang="ja-JP" altLang="en-US" sz="900" b="1" dirty="0"/>
              <a:t>複数回答可</a:t>
            </a:r>
            <a:r>
              <a:rPr lang="en-US" altLang="ja-JP" sz="900" b="1" dirty="0"/>
              <a:t>)</a:t>
            </a:r>
            <a:endParaRPr kumimoji="1" lang="ja-JP" altLang="en-US" sz="9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5678" y="4432090"/>
            <a:ext cx="3409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問</a:t>
            </a:r>
            <a:r>
              <a:rPr lang="en-US" altLang="ja-JP" sz="900" b="1" dirty="0"/>
              <a:t>10</a:t>
            </a:r>
            <a:r>
              <a:rPr lang="ja-JP" altLang="en-US" sz="900" b="1" dirty="0"/>
              <a:t>：地域交流協力会へ期待すること</a:t>
            </a:r>
            <a:r>
              <a:rPr lang="en-US" altLang="ja-JP" sz="900" b="1" dirty="0"/>
              <a:t>(</a:t>
            </a:r>
            <a:r>
              <a:rPr lang="ja-JP" altLang="en-US" sz="900" b="1" dirty="0"/>
              <a:t>複数回答可</a:t>
            </a:r>
            <a:r>
              <a:rPr lang="en-US" altLang="ja-JP" sz="900" b="1" dirty="0"/>
              <a:t>)</a:t>
            </a:r>
            <a:endParaRPr kumimoji="1" lang="ja-JP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5210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196" y="538191"/>
            <a:ext cx="3379172" cy="2730302"/>
          </a:xfrm>
          <a:prstGeom prst="rect">
            <a:avLst/>
          </a:prstGeom>
        </p:spPr>
      </p:pic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237368"/>
              </p:ext>
            </p:extLst>
          </p:nvPr>
        </p:nvGraphicFramePr>
        <p:xfrm>
          <a:off x="112455" y="3657601"/>
          <a:ext cx="4986319" cy="2699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031124"/>
              </p:ext>
            </p:extLst>
          </p:nvPr>
        </p:nvGraphicFramePr>
        <p:xfrm>
          <a:off x="5464934" y="4034256"/>
          <a:ext cx="3269434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マクロ有効ワークシート" r:id="rId5" imgW="2698772" imgH="1606567" progId="Excel.SheetMacroEnabled.12">
                  <p:embed/>
                </p:oleObj>
              </mc:Choice>
              <mc:Fallback>
                <p:oleObj name="マクロ有効ワークシート" r:id="rId5" imgW="2698772" imgH="1606567" progId="Excel.SheetMacroEnabled.12">
                  <p:embed/>
                  <p:pic>
                    <p:nvPicPr>
                      <p:cNvPr id="5" name="オブジェクト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64934" y="4034256"/>
                        <a:ext cx="3269434" cy="194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849354"/>
              </p:ext>
            </p:extLst>
          </p:nvPr>
        </p:nvGraphicFramePr>
        <p:xfrm>
          <a:off x="112455" y="501806"/>
          <a:ext cx="5041448" cy="2803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824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171</Words>
  <Application>Microsoft Office PowerPoint</Application>
  <PresentationFormat>画面に合わせる (4:3)</PresentationFormat>
  <Paragraphs>30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マクロ有効ワークシート</vt:lpstr>
      <vt:lpstr>２０２２年度西濃圏域 岐阜大学地域交流協力会 会員企業訪問まとめ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２０２１年度岐阜圏域 岐阜大学地域交流協力会 会員企業訪問まとめ</dc:title>
  <dc:creator>gifu-u</dc:creator>
  <cp:lastModifiedBy>産学連携推進本部　PC3343</cp:lastModifiedBy>
  <cp:revision>15</cp:revision>
  <dcterms:created xsi:type="dcterms:W3CDTF">2022-02-07T04:49:50Z</dcterms:created>
  <dcterms:modified xsi:type="dcterms:W3CDTF">2023-02-22T00:25:02Z</dcterms:modified>
</cp:coreProperties>
</file>